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0" r:id="rId2"/>
    <p:sldId id="274" r:id="rId3"/>
    <p:sldId id="275" r:id="rId4"/>
    <p:sldId id="256" r:id="rId5"/>
    <p:sldId id="257" r:id="rId6"/>
    <p:sldId id="280" r:id="rId7"/>
    <p:sldId id="259" r:id="rId8"/>
    <p:sldId id="276" r:id="rId9"/>
    <p:sldId id="277" r:id="rId10"/>
    <p:sldId id="278" r:id="rId11"/>
    <p:sldId id="262" r:id="rId12"/>
    <p:sldId id="263" r:id="rId13"/>
    <p:sldId id="260" r:id="rId14"/>
    <p:sldId id="261" r:id="rId15"/>
    <p:sldId id="264" r:id="rId16"/>
    <p:sldId id="265" r:id="rId17"/>
    <p:sldId id="281" r:id="rId18"/>
    <p:sldId id="289" r:id="rId19"/>
    <p:sldId id="273" r:id="rId20"/>
    <p:sldId id="282" r:id="rId21"/>
    <p:sldId id="266" r:id="rId22"/>
    <p:sldId id="269" r:id="rId23"/>
    <p:sldId id="267" r:id="rId24"/>
    <p:sldId id="283" r:id="rId25"/>
    <p:sldId id="284" r:id="rId26"/>
    <p:sldId id="279" r:id="rId27"/>
    <p:sldId id="271" r:id="rId28"/>
    <p:sldId id="272" r:id="rId29"/>
    <p:sldId id="285" r:id="rId30"/>
    <p:sldId id="286" r:id="rId31"/>
    <p:sldId id="288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519" autoAdjust="0"/>
  </p:normalViewPr>
  <p:slideViewPr>
    <p:cSldViewPr snapToGrid="0" snapToObjects="1">
      <p:cViewPr>
        <p:scale>
          <a:sx n="75" d="100"/>
          <a:sy n="75" d="100"/>
        </p:scale>
        <p:origin x="946" y="326"/>
      </p:cViewPr>
      <p:guideLst/>
    </p:cSldViewPr>
  </p:slideViewPr>
  <p:outlineViewPr>
    <p:cViewPr>
      <p:scale>
        <a:sx n="33" d="100"/>
        <a:sy n="33" d="100"/>
      </p:scale>
      <p:origin x="0" y="-3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5B5CF-C4DF-4B2B-BD34-E36464E4D897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7833-61F1-4385-83DF-644F0D5CA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59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D7833-61F1-4385-83DF-644F0D5CAF9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4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2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2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7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3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1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90FB3-1811-C041-B6E8-3CA6BB1E74B5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14AE1-5B0A-9742-BBAE-AA4A0978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EF85D-40E6-4C40-B470-5E41349E89B9}"/>
              </a:ext>
            </a:extLst>
          </p:cNvPr>
          <p:cNvSpPr/>
          <p:nvPr/>
        </p:nvSpPr>
        <p:spPr>
          <a:xfrm rot="21398433">
            <a:off x="634408" y="2875001"/>
            <a:ext cx="109231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Molecular and Cellular Biology</a:t>
            </a:r>
          </a:p>
        </p:txBody>
      </p:sp>
    </p:spTree>
    <p:extLst>
      <p:ext uri="{BB962C8B-B14F-4D97-AF65-F5344CB8AC3E}">
        <p14:creationId xmlns:p14="http://schemas.microsoft.com/office/powerpoint/2010/main" val="136086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092" y="340457"/>
            <a:ext cx="7373815" cy="68115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Receptor tyrosine kinases signaling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32175"/>
          </a:xfrm>
        </p:spPr>
        <p:txBody>
          <a:bodyPr/>
          <a:lstStyle/>
          <a:p>
            <a:r>
              <a:rPr lang="en-US" b="1" dirty="0"/>
              <a:t>Ligand binding </a:t>
            </a:r>
            <a:r>
              <a:rPr lang="en-US" dirty="0"/>
              <a:t>induces </a:t>
            </a:r>
            <a:r>
              <a:rPr lang="en-US" b="1" dirty="0"/>
              <a:t>dimerization of RTKs</a:t>
            </a:r>
          </a:p>
          <a:p>
            <a:r>
              <a:rPr lang="en-US" dirty="0"/>
              <a:t>Dimerization leads to </a:t>
            </a:r>
            <a:r>
              <a:rPr lang="en-US" b="1" dirty="0"/>
              <a:t>activation of cytosolic kinase activity </a:t>
            </a:r>
            <a:r>
              <a:rPr lang="en-US" dirty="0"/>
              <a:t>and </a:t>
            </a:r>
            <a:r>
              <a:rPr lang="en-US" b="1" dirty="0"/>
              <a:t>phosphorylation of the receptors</a:t>
            </a:r>
          </a:p>
          <a:p>
            <a:r>
              <a:rPr lang="en-US" dirty="0"/>
              <a:t>Phosphorylation of receptors provide </a:t>
            </a:r>
            <a:r>
              <a:rPr lang="en-US" b="1" dirty="0"/>
              <a:t>docking sites for other signal transducers</a:t>
            </a:r>
          </a:p>
          <a:p>
            <a:r>
              <a:rPr lang="en-US" i="1" dirty="0"/>
              <a:t>These signal may have enzymatic activity or function as adapter molecules</a:t>
            </a:r>
          </a:p>
        </p:txBody>
      </p:sp>
    </p:spTree>
    <p:extLst>
      <p:ext uri="{BB962C8B-B14F-4D97-AF65-F5344CB8AC3E}">
        <p14:creationId xmlns:p14="http://schemas.microsoft.com/office/powerpoint/2010/main" val="125228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273" y="540971"/>
            <a:ext cx="4129454" cy="71138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RTK-Signaling - 1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9" t="2229" r="1641" b="4808"/>
          <a:stretch/>
        </p:blipFill>
        <p:spPr>
          <a:xfrm>
            <a:off x="530469" y="2101362"/>
            <a:ext cx="11131061" cy="36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2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6064"/>
            <a:ext cx="10515600" cy="34704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1CBC6E-1562-4E1C-85C8-F34EA4D8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73" y="540971"/>
            <a:ext cx="4129454" cy="71138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RTK-Signaling - 2</a:t>
            </a:r>
          </a:p>
        </p:txBody>
      </p:sp>
    </p:spTree>
    <p:extLst>
      <p:ext uri="{BB962C8B-B14F-4D97-AF65-F5344CB8AC3E}">
        <p14:creationId xmlns:p14="http://schemas.microsoft.com/office/powerpoint/2010/main" val="109370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0" y="501021"/>
            <a:ext cx="4991100" cy="83062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GPCR- basic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803" y="2350354"/>
            <a:ext cx="7259515" cy="2157290"/>
          </a:xfrm>
        </p:spPr>
        <p:txBody>
          <a:bodyPr/>
          <a:lstStyle/>
          <a:p>
            <a:r>
              <a:rPr lang="en-US" dirty="0"/>
              <a:t>GPCRs have </a:t>
            </a:r>
            <a:r>
              <a:rPr lang="en-US" b="1" dirty="0"/>
              <a:t>7 transmembrane “a”  helices</a:t>
            </a:r>
          </a:p>
          <a:p>
            <a:r>
              <a:rPr lang="en-US" b="1" dirty="0"/>
              <a:t>Extra-cellular loops </a:t>
            </a:r>
            <a:r>
              <a:rPr lang="en-US" dirty="0"/>
              <a:t>bind </a:t>
            </a:r>
            <a:r>
              <a:rPr lang="en-US" b="1" dirty="0"/>
              <a:t>ligand </a:t>
            </a:r>
            <a:r>
              <a:rPr lang="en-US" dirty="0"/>
              <a:t>whereas </a:t>
            </a:r>
            <a:r>
              <a:rPr lang="en-US" b="1" dirty="0"/>
              <a:t>intra-cellular loops </a:t>
            </a:r>
            <a:r>
              <a:rPr lang="en-US" dirty="0"/>
              <a:t>bind </a:t>
            </a:r>
            <a:r>
              <a:rPr lang="en-US" b="1" dirty="0"/>
              <a:t>G-proteins</a:t>
            </a:r>
          </a:p>
          <a:p>
            <a:r>
              <a:rPr lang="en-US" b="1" dirty="0"/>
              <a:t>Cytosolic C-terminal </a:t>
            </a:r>
            <a:r>
              <a:rPr lang="en-US" dirty="0"/>
              <a:t>- </a:t>
            </a:r>
            <a:r>
              <a:rPr lang="en-US" b="1" dirty="0"/>
              <a:t>regulator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70" r="3622" b="3080"/>
          <a:stretch/>
        </p:blipFill>
        <p:spPr>
          <a:xfrm>
            <a:off x="8230318" y="1705764"/>
            <a:ext cx="3015762" cy="34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174" y="310587"/>
            <a:ext cx="5759651" cy="7444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GPCR Signaling- birds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770" y="1670801"/>
            <a:ext cx="10515600" cy="2242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1" y="4384359"/>
            <a:ext cx="10772079" cy="23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184978"/>
            <a:ext cx="6033247" cy="7428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Ion-channels - Signaling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697" y="184978"/>
            <a:ext cx="4282068" cy="6444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541" y="1510541"/>
            <a:ext cx="3639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b="1" dirty="0"/>
              <a:t>Ligand Gated</a:t>
            </a:r>
          </a:p>
          <a:p>
            <a:endParaRPr lang="en-US" sz="2800" b="1" dirty="0"/>
          </a:p>
          <a:p>
            <a:pPr marL="571500" indent="-571500">
              <a:buFont typeface="Arial" charset="0"/>
              <a:buChar char="•"/>
            </a:pPr>
            <a:r>
              <a:rPr lang="en-US" sz="2800" b="1" dirty="0"/>
              <a:t>Voltage Gated</a:t>
            </a:r>
          </a:p>
        </p:txBody>
      </p:sp>
    </p:spTree>
    <p:extLst>
      <p:ext uri="{BB962C8B-B14F-4D97-AF65-F5344CB8AC3E}">
        <p14:creationId xmlns:p14="http://schemas.microsoft.com/office/powerpoint/2010/main" val="34350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800" y="19685"/>
            <a:ext cx="6789280" cy="6791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685"/>
            <a:ext cx="4419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Cytosolic receptors - Signaling</a:t>
            </a:r>
          </a:p>
        </p:txBody>
      </p:sp>
    </p:spTree>
    <p:extLst>
      <p:ext uri="{BB962C8B-B14F-4D97-AF65-F5344CB8AC3E}">
        <p14:creationId xmlns:p14="http://schemas.microsoft.com/office/powerpoint/2010/main" val="99492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" y="365125"/>
            <a:ext cx="112623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Ligand-Receptor interactions in Chemistry and Biology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b="1" dirty="0"/>
                  <a:t>Chemistry</a:t>
                </a:r>
                <a:endParaRPr lang="en-US" sz="3200" b="1" dirty="0"/>
              </a:p>
              <a:p>
                <a:pPr lvl="2"/>
                <a:r>
                  <a:rPr lang="en-US" sz="3200" dirty="0"/>
                  <a:t>Ligand +Receptor</a:t>
                </a:r>
                <a:r>
                  <a:rPr lang="en-US" sz="2800" dirty="0"/>
                  <a:t>                 </a:t>
                </a:r>
                <a:r>
                  <a:rPr lang="en-US" sz="3200" dirty="0"/>
                  <a:t>L.R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sz="3200" dirty="0"/>
                  <a:t> Signal threshold</a:t>
                </a:r>
              </a:p>
              <a:p>
                <a:pPr lvl="2"/>
                <a:endParaRPr lang="en-US" sz="3200" dirty="0"/>
              </a:p>
              <a:p>
                <a:r>
                  <a:rPr lang="en-US" sz="3600" b="1" dirty="0"/>
                  <a:t>Biology</a:t>
                </a:r>
              </a:p>
              <a:p>
                <a:pPr lvl="1"/>
                <a:r>
                  <a:rPr lang="en-US" sz="3200" dirty="0"/>
                  <a:t>Ligand + Receptor               L.R              Signal Amplification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4850296" y="4111103"/>
            <a:ext cx="978408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117592" y="2469735"/>
            <a:ext cx="978408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751092" y="4708759"/>
            <a:ext cx="914400" cy="97299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6714656" y="3416264"/>
            <a:ext cx="914400" cy="88347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732874" y="3778855"/>
            <a:ext cx="914400" cy="93626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6732874" y="4199478"/>
            <a:ext cx="914400" cy="102088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5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6788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Importance of signal amplification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/>
              <a:t>K</a:t>
            </a:r>
            <a:r>
              <a:rPr lang="en-US" sz="3200" baseline="-25000" dirty="0" err="1"/>
              <a:t>d</a:t>
            </a:r>
            <a:r>
              <a:rPr lang="en-US" sz="3200" baseline="-25000" dirty="0"/>
              <a:t> </a:t>
            </a:r>
            <a:r>
              <a:rPr lang="en-US" sz="3200" dirty="0"/>
              <a:t> Value for Insulin and Insulin Receptor is 10</a:t>
            </a:r>
            <a:r>
              <a:rPr lang="en-US" sz="3200" baseline="30000" dirty="0"/>
              <a:t>-7 </a:t>
            </a:r>
            <a:r>
              <a:rPr lang="en-US" sz="3200" dirty="0"/>
              <a:t>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Physiological Concentration of Insulin is  10</a:t>
            </a:r>
            <a:r>
              <a:rPr lang="en-US" sz="3200" baseline="30000" dirty="0"/>
              <a:t>-9 </a:t>
            </a:r>
            <a:r>
              <a:rPr lang="en-US" sz="3200" dirty="0"/>
              <a:t>M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After a meal Insulin Concentration goes up to 10</a:t>
            </a:r>
            <a:r>
              <a:rPr lang="en-US" sz="3200" baseline="30000" dirty="0"/>
              <a:t>-8</a:t>
            </a:r>
            <a:r>
              <a:rPr lang="en-US" sz="3200" dirty="0"/>
              <a:t> M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Even with approximately 11 % receptor occupancy, our body achieves normal glucose levels</a:t>
            </a:r>
          </a:p>
        </p:txBody>
      </p:sp>
    </p:spTree>
    <p:extLst>
      <p:ext uri="{BB962C8B-B14F-4D97-AF65-F5344CB8AC3E}">
        <p14:creationId xmlns:p14="http://schemas.microsoft.com/office/powerpoint/2010/main" val="33730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Signal amplification pathways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Phosphorylation cascades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Generation of </a:t>
            </a:r>
            <a:r>
              <a:rPr lang="en-US" sz="3200" b="1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second messengers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b="1" i="1" dirty="0" err="1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cAMP</a:t>
            </a:r>
            <a:r>
              <a:rPr lang="en-US" sz="3200" b="1" i="1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-pathway</a:t>
            </a:r>
          </a:p>
          <a:p>
            <a:pPr lvl="1">
              <a:lnSpc>
                <a:spcPct val="150000"/>
              </a:lnSpc>
            </a:pPr>
            <a:r>
              <a:rPr lang="en-US" sz="3200" b="1" i="1" dirty="0" err="1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Diacyl</a:t>
            </a:r>
            <a:r>
              <a:rPr lang="en-US" sz="3200" b="1" i="1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 glycerol and inositol 1,4,5 </a:t>
            </a:r>
            <a:r>
              <a:rPr lang="en-US" sz="3200" b="1" i="1" dirty="0" err="1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trisphosphates</a:t>
            </a:r>
            <a:r>
              <a:rPr lang="en-US" sz="3200" b="1" i="1" dirty="0">
                <a:solidFill>
                  <a:sysClr val="windowText" lastClr="000000"/>
                </a:solidFill>
                <a:ea typeface="Times New Roman" charset="0"/>
                <a:cs typeface="Times New Roman" charset="0"/>
              </a:rPr>
              <a:t>, Calcium ions </a:t>
            </a:r>
          </a:p>
        </p:txBody>
      </p:sp>
    </p:spTree>
    <p:extLst>
      <p:ext uri="{BB962C8B-B14F-4D97-AF65-F5344CB8AC3E}">
        <p14:creationId xmlns:p14="http://schemas.microsoft.com/office/powerpoint/2010/main" val="106132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10" y="3695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concepts to be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260"/>
            <a:ext cx="10515600" cy="481053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3200" dirty="0"/>
              <a:t>Cells constantly interact with environment for their growth, survival, reproduction and death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3200" dirty="0"/>
              <a:t>Intra cellular signaling mechanisms involve </a:t>
            </a:r>
          </a:p>
          <a:p>
            <a:pPr lvl="2">
              <a:lnSpc>
                <a:spcPct val="150000"/>
              </a:lnSpc>
            </a:pPr>
            <a:r>
              <a:rPr lang="en-US" sz="3200" b="1" dirty="0"/>
              <a:t>Reception</a:t>
            </a:r>
            <a:r>
              <a:rPr lang="en-US" sz="3200" dirty="0"/>
              <a:t> of the signaling molecule</a:t>
            </a:r>
          </a:p>
          <a:p>
            <a:pPr lvl="2">
              <a:lnSpc>
                <a:spcPct val="150000"/>
              </a:lnSpc>
            </a:pPr>
            <a:r>
              <a:rPr lang="en-US" sz="3200" b="1" dirty="0"/>
              <a:t>Relay</a:t>
            </a:r>
            <a:r>
              <a:rPr lang="en-US" sz="3200" dirty="0"/>
              <a:t> the message leading to a response </a:t>
            </a:r>
          </a:p>
          <a:p>
            <a:pPr lvl="2">
              <a:lnSpc>
                <a:spcPct val="150000"/>
              </a:lnSpc>
            </a:pPr>
            <a:r>
              <a:rPr lang="en-US" sz="3200" b="1" dirty="0"/>
              <a:t>Regulation</a:t>
            </a:r>
            <a:r>
              <a:rPr lang="en-US" sz="3200" dirty="0"/>
              <a:t> of the message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8313" y="6400799"/>
            <a:ext cx="253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Slide-1</a:t>
            </a:r>
          </a:p>
        </p:txBody>
      </p:sp>
    </p:spTree>
    <p:extLst>
      <p:ext uri="{BB962C8B-B14F-4D97-AF65-F5344CB8AC3E}">
        <p14:creationId xmlns:p14="http://schemas.microsoft.com/office/powerpoint/2010/main" val="424092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622040" cy="7613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Signal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487"/>
            <a:ext cx="10515600" cy="49298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3200" b="1" dirty="0"/>
              <a:t>Nucleus</a:t>
            </a:r>
          </a:p>
          <a:p>
            <a:pPr lvl="1">
              <a:lnSpc>
                <a:spcPct val="130000"/>
              </a:lnSpc>
            </a:pPr>
            <a:r>
              <a:rPr lang="en-US" sz="3200" i="1" dirty="0"/>
              <a:t>Activation </a:t>
            </a:r>
            <a:r>
              <a:rPr lang="en-US" sz="3200" dirty="0"/>
              <a:t>of </a:t>
            </a:r>
            <a:r>
              <a:rPr lang="en-US" sz="3200" i="1" dirty="0"/>
              <a:t>gene transcription</a:t>
            </a:r>
          </a:p>
          <a:p>
            <a:pPr lvl="1">
              <a:lnSpc>
                <a:spcPct val="130000"/>
              </a:lnSpc>
            </a:pPr>
            <a:r>
              <a:rPr lang="en-US" sz="3200" i="1" dirty="0"/>
              <a:t>Inhibition</a:t>
            </a:r>
            <a:r>
              <a:rPr lang="en-US" sz="3200" dirty="0"/>
              <a:t> of gene transcription</a:t>
            </a:r>
          </a:p>
          <a:p>
            <a:pPr>
              <a:lnSpc>
                <a:spcPct val="130000"/>
              </a:lnSpc>
            </a:pPr>
            <a:r>
              <a:rPr lang="en-US" sz="3200" b="1" dirty="0"/>
              <a:t>Cytoplasm</a:t>
            </a:r>
          </a:p>
          <a:p>
            <a:pPr lvl="1">
              <a:lnSpc>
                <a:spcPct val="130000"/>
              </a:lnSpc>
            </a:pPr>
            <a:r>
              <a:rPr lang="en-US" sz="3200" i="1" dirty="0"/>
              <a:t>Modification </a:t>
            </a:r>
            <a:r>
              <a:rPr lang="en-US" sz="3200" dirty="0"/>
              <a:t>of protein activity</a:t>
            </a:r>
          </a:p>
          <a:p>
            <a:pPr lvl="2">
              <a:lnSpc>
                <a:spcPct val="130000"/>
              </a:lnSpc>
            </a:pPr>
            <a:r>
              <a:rPr lang="en-US" sz="3200" i="1" dirty="0"/>
              <a:t>Increase </a:t>
            </a:r>
            <a:r>
              <a:rPr lang="en-US" sz="3200" dirty="0"/>
              <a:t>of an enzyme activity</a:t>
            </a:r>
          </a:p>
          <a:p>
            <a:pPr lvl="2">
              <a:lnSpc>
                <a:spcPct val="130000"/>
              </a:lnSpc>
            </a:pPr>
            <a:r>
              <a:rPr lang="en-US" sz="3200" i="1" dirty="0"/>
              <a:t>Inhibition </a:t>
            </a:r>
            <a:r>
              <a:rPr lang="en-US" sz="3200" dirty="0"/>
              <a:t>of enzyme activity</a:t>
            </a:r>
          </a:p>
          <a:p>
            <a:pPr lvl="2">
              <a:lnSpc>
                <a:spcPct val="130000"/>
              </a:lnSpc>
            </a:pPr>
            <a:r>
              <a:rPr lang="en-US" sz="3200" i="1" dirty="0"/>
              <a:t>Alteration in sub-cellular distribution </a:t>
            </a:r>
            <a:r>
              <a:rPr lang="en-US" sz="3200" dirty="0"/>
              <a:t>of proteins</a:t>
            </a:r>
          </a:p>
        </p:txBody>
      </p:sp>
    </p:spTree>
    <p:extLst>
      <p:ext uri="{BB962C8B-B14F-4D97-AF65-F5344CB8AC3E}">
        <p14:creationId xmlns:p14="http://schemas.microsoft.com/office/powerpoint/2010/main" val="209384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Protein phosphorylation cascades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582" y="1348104"/>
            <a:ext cx="7333493" cy="53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82168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Phosphorylation cascades </a:t>
            </a:r>
            <a:r>
              <a:rPr lang="mr-IN" sz="40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gene regulation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022" y="0"/>
            <a:ext cx="5804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542"/>
            <a:ext cx="544576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 proteins produce second messenger cAMP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5759" y="0"/>
            <a:ext cx="6750729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G-Proteins as molecular switches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4"/>
                <a:endParaRPr lang="en-US" dirty="0"/>
              </a:p>
              <a:p>
                <a:pPr lvl="4"/>
                <a:r>
                  <a:rPr lang="en-US" sz="3200" dirty="0"/>
                  <a:t>G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GD</m:t>
                    </m:r>
                    <m:r>
                      <m:rPr>
                        <m:sty m:val="p"/>
                      </m:rPr>
                      <a:rPr lang="en-US" sz="3200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</m:oMath>
                </a14:m>
                <a:r>
                  <a:rPr lang="en-US" sz="3200" dirty="0"/>
                  <a:t>.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𝛽𝛾</m:t>
                    </m:r>
                  </m:oMath>
                </a14:m>
                <a:endParaRPr lang="en-US" sz="3200" dirty="0">
                  <a:ea typeface="Cambria Math" charset="0"/>
                  <a:cs typeface="Cambria Math" charset="0"/>
                </a:endParaRPr>
              </a:p>
              <a:p>
                <a:pPr marL="1828800" lvl="4" indent="0">
                  <a:buNone/>
                </a:pPr>
                <a:r>
                  <a:rPr lang="en-US" sz="3200" baseline="-25000" dirty="0"/>
                  <a:t>     (Inactive)</a:t>
                </a:r>
              </a:p>
              <a:p>
                <a:pPr lvl="4"/>
                <a:endParaRPr lang="en-US" baseline="-25000" dirty="0"/>
              </a:p>
              <a:p>
                <a:pPr lvl="4"/>
                <a:endParaRPr lang="en-US" baseline="-25000" dirty="0"/>
              </a:p>
              <a:p>
                <a:pPr lvl="4"/>
                <a:endParaRPr lang="en-US" baseline="-25000" dirty="0"/>
              </a:p>
              <a:p>
                <a:pPr lvl="4"/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22504" y="2107112"/>
                <a:ext cx="4678018" cy="913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4"/>
                <a:r>
                  <a:rPr lang="en-US" sz="3200" dirty="0"/>
                  <a:t>G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3200" baseline="-2500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 sz="320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TP</m:t>
                    </m:r>
                    <m:r>
                      <a:rPr lang="en-US" sz="3200" b="0" i="0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𝛽𝛾</m:t>
                    </m:r>
                  </m:oMath>
                </a14:m>
                <a:endParaRPr lang="en-US" sz="3200" dirty="0">
                  <a:ea typeface="Cambria Math" charset="0"/>
                  <a:cs typeface="Cambria Math" charset="0"/>
                </a:endParaRPr>
              </a:p>
              <a:p>
                <a:pPr lvl="4"/>
                <a:r>
                  <a:rPr lang="en-US" sz="3200" baseline="-25000" dirty="0"/>
                  <a:t>(Active)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04" y="2107112"/>
                <a:ext cx="4678018" cy="913070"/>
              </a:xfrm>
              <a:prstGeom prst="rect">
                <a:avLst/>
              </a:prstGeom>
              <a:blipFill rotWithShape="0">
                <a:blip r:embed="rId3"/>
                <a:stretch>
                  <a:fillRect t="-8054" b="-23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5788276" y="2550395"/>
            <a:ext cx="1526924" cy="13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6440557" y="2563647"/>
            <a:ext cx="53008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flipH="1">
            <a:off x="5942138" y="2563647"/>
            <a:ext cx="1219200" cy="738022"/>
          </a:xfrm>
          <a:prstGeom prst="arc">
            <a:avLst>
              <a:gd name="adj1" fmla="val 16200000"/>
              <a:gd name="adj2" fmla="val 82564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13115" y="3009281"/>
            <a:ext cx="62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baseline="-250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0991" y="4320209"/>
            <a:ext cx="920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Cholera toxin </a:t>
            </a:r>
            <a:r>
              <a:rPr lang="en-US" sz="3600" i="1" dirty="0"/>
              <a:t>lock G proteins in GTP bound form</a:t>
            </a:r>
          </a:p>
        </p:txBody>
      </p:sp>
    </p:spTree>
    <p:extLst>
      <p:ext uri="{BB962C8B-B14F-4D97-AF65-F5344CB8AC3E}">
        <p14:creationId xmlns:p14="http://schemas.microsoft.com/office/powerpoint/2010/main" val="191676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26" y="0"/>
            <a:ext cx="368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8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G-proteins can also produce DAG, InsP</a:t>
            </a:r>
            <a:r>
              <a:rPr lang="en-US" sz="4000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, Ca</a:t>
            </a:r>
            <a:r>
              <a:rPr lang="en-US" sz="4000" baseline="30000" dirty="0">
                <a:solidFill>
                  <a:schemeClr val="accent1">
                    <a:lumMod val="75000"/>
                  </a:schemeClr>
                </a:solidFill>
              </a:rPr>
              <a:t>2+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350" y="2149634"/>
            <a:ext cx="63373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38800" y="2975113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113"/>
                <a:ext cx="19774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2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693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Signal specificity and diversity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020388"/>
            <a:ext cx="10515600" cy="58376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A signaling molecule may have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Unique signaling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Branched signaling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Cross signaling with other molecules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31" y="896190"/>
            <a:ext cx="4437596" cy="59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7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551" y="218488"/>
            <a:ext cx="108899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Adapter molecules play a role in branched signaling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287" y="1961322"/>
            <a:ext cx="6122503" cy="40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Regulation of cell signaling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Receptor level</a:t>
            </a:r>
          </a:p>
          <a:p>
            <a:pPr lvl="1"/>
            <a:r>
              <a:rPr lang="en-US" sz="3000" dirty="0"/>
              <a:t>Receptors will be inactivated by other signaling mechanisms</a:t>
            </a:r>
          </a:p>
          <a:p>
            <a:pPr lvl="1"/>
            <a:r>
              <a:rPr lang="en-US" sz="3000" dirty="0"/>
              <a:t>Ex. GPCR are inactivated by </a:t>
            </a:r>
            <a:r>
              <a:rPr lang="en-US" sz="3000" dirty="0" err="1"/>
              <a:t>arrestin</a:t>
            </a:r>
            <a:r>
              <a:rPr lang="en-US" sz="3000" dirty="0"/>
              <a:t> molecules</a:t>
            </a:r>
          </a:p>
          <a:p>
            <a:pPr lvl="1"/>
            <a:r>
              <a:rPr lang="en-US" sz="3000" dirty="0"/>
              <a:t>RTKs are inactivated by </a:t>
            </a:r>
            <a:r>
              <a:rPr lang="en-US" sz="3000" dirty="0" err="1"/>
              <a:t>Ser</a:t>
            </a:r>
            <a:r>
              <a:rPr lang="en-US" sz="3000" dirty="0"/>
              <a:t> / </a:t>
            </a:r>
            <a:r>
              <a:rPr lang="en-US" sz="3000" dirty="0" err="1"/>
              <a:t>Thr</a:t>
            </a:r>
            <a:r>
              <a:rPr lang="en-US" sz="3000" dirty="0"/>
              <a:t> phosphorylation</a:t>
            </a:r>
          </a:p>
          <a:p>
            <a:pPr lvl="1"/>
            <a:r>
              <a:rPr lang="en-US" sz="3000" dirty="0"/>
              <a:t>Tyr phosphatases dephosphorylate </a:t>
            </a:r>
            <a:r>
              <a:rPr lang="en-US" sz="3000" dirty="0" err="1"/>
              <a:t>phospho</a:t>
            </a:r>
            <a:r>
              <a:rPr lang="en-US" sz="3000" dirty="0"/>
              <a:t>-tyrosine residues</a:t>
            </a:r>
          </a:p>
          <a:p>
            <a:pPr marL="0" indent="0">
              <a:buNone/>
            </a:pPr>
            <a:r>
              <a:rPr lang="en-US" sz="3000" b="1" dirty="0"/>
              <a:t>Relay molecules level</a:t>
            </a:r>
          </a:p>
          <a:p>
            <a:pPr lvl="1"/>
            <a:r>
              <a:rPr lang="en-US" sz="3000" dirty="0"/>
              <a:t>Multiple relay steps offer regulation at different levels</a:t>
            </a:r>
          </a:p>
          <a:p>
            <a:pPr marL="0" indent="0">
              <a:buNone/>
            </a:pPr>
            <a:r>
              <a:rPr lang="en-US" sz="3000" b="1" dirty="0"/>
              <a:t>Second messengers levels</a:t>
            </a:r>
          </a:p>
          <a:p>
            <a:pPr lvl="1"/>
            <a:r>
              <a:rPr lang="en-US" sz="3000" dirty="0"/>
              <a:t>cAMP phospho-</a:t>
            </a:r>
            <a:r>
              <a:rPr lang="en-US" sz="3000" dirty="0" err="1"/>
              <a:t>diesterases</a:t>
            </a:r>
            <a:r>
              <a:rPr lang="en-US" sz="3000" dirty="0"/>
              <a:t> convert cAMP to AMP</a:t>
            </a:r>
          </a:p>
        </p:txBody>
      </p:sp>
    </p:spTree>
    <p:extLst>
      <p:ext uri="{BB962C8B-B14F-4D97-AF65-F5344CB8AC3E}">
        <p14:creationId xmlns:p14="http://schemas.microsoft.com/office/powerpoint/2010/main" val="18068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Characteristics of signaling molecule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59" y="1007166"/>
            <a:ext cx="11643919" cy="5579164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600" dirty="0"/>
              <a:t>Signaling molecules may be </a:t>
            </a:r>
          </a:p>
          <a:p>
            <a:pPr lvl="2">
              <a:lnSpc>
                <a:spcPct val="150000"/>
              </a:lnSpc>
            </a:pPr>
            <a:r>
              <a:rPr lang="en-US" sz="2200" b="1" dirty="0"/>
              <a:t>Chemical</a:t>
            </a:r>
            <a:r>
              <a:rPr lang="en-US" sz="2200" dirty="0"/>
              <a:t> eg: </a:t>
            </a:r>
            <a:r>
              <a:rPr lang="en-US" sz="2200" i="1" dirty="0"/>
              <a:t>Acetyl choline</a:t>
            </a:r>
            <a:r>
              <a:rPr lang="en-US" sz="2200" dirty="0"/>
              <a:t>, </a:t>
            </a:r>
            <a:r>
              <a:rPr lang="en-US" sz="2200" i="1" dirty="0"/>
              <a:t>NO</a:t>
            </a:r>
          </a:p>
          <a:p>
            <a:pPr lvl="2">
              <a:lnSpc>
                <a:spcPct val="150000"/>
              </a:lnSpc>
            </a:pPr>
            <a:r>
              <a:rPr lang="en-US" sz="2200" b="1" dirty="0"/>
              <a:t>Physical</a:t>
            </a:r>
            <a:r>
              <a:rPr lang="en-US" sz="2200" dirty="0"/>
              <a:t>: eg: </a:t>
            </a:r>
            <a:r>
              <a:rPr lang="en-US" sz="2200" i="1" dirty="0"/>
              <a:t>Light</a:t>
            </a:r>
          </a:p>
          <a:p>
            <a:pPr lvl="2">
              <a:lnSpc>
                <a:spcPct val="150000"/>
              </a:lnSpc>
            </a:pPr>
            <a:r>
              <a:rPr lang="en-US" sz="2200" b="1" dirty="0"/>
              <a:t>Biological</a:t>
            </a:r>
            <a:r>
              <a:rPr lang="en-US" sz="2200" dirty="0"/>
              <a:t>: eg: </a:t>
            </a:r>
            <a:r>
              <a:rPr lang="en-US" sz="2200" i="1" dirty="0"/>
              <a:t>Hormones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It </a:t>
            </a:r>
            <a:r>
              <a:rPr lang="en-US" sz="2600" b="1" dirty="0"/>
              <a:t>binds to a receptor molecule </a:t>
            </a:r>
            <a:r>
              <a:rPr lang="en-US" sz="2600" dirty="0"/>
              <a:t>and </a:t>
            </a:r>
            <a:r>
              <a:rPr lang="en-US" sz="2600" b="1" dirty="0"/>
              <a:t>induces a conformational change </a:t>
            </a:r>
            <a:r>
              <a:rPr lang="en-US" sz="2600" dirty="0"/>
              <a:t>or </a:t>
            </a:r>
            <a:r>
              <a:rPr lang="en-US" sz="2600" b="1" dirty="0"/>
              <a:t>stabilizes a conformational change </a:t>
            </a:r>
            <a:r>
              <a:rPr lang="en-US" sz="2600" dirty="0"/>
              <a:t>of the receptor leading to a response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A signal molecule </a:t>
            </a:r>
            <a:r>
              <a:rPr lang="en-US" sz="2600" b="1" dirty="0"/>
              <a:t>may bind to more than one class </a:t>
            </a:r>
            <a:r>
              <a:rPr lang="en-US" sz="2600" dirty="0"/>
              <a:t>of receptors leading to </a:t>
            </a:r>
            <a:r>
              <a:rPr lang="en-US" sz="2600" b="1" dirty="0"/>
              <a:t>different responses</a:t>
            </a:r>
            <a:r>
              <a:rPr lang="en-US" sz="2600" dirty="0"/>
              <a:t>. Eg: </a:t>
            </a:r>
            <a:r>
              <a:rPr lang="en-US" sz="2600" i="1" dirty="0"/>
              <a:t>Acetyl choline</a:t>
            </a:r>
            <a:r>
              <a:rPr lang="en-US" sz="2600" dirty="0"/>
              <a:t> binds to </a:t>
            </a:r>
            <a:r>
              <a:rPr lang="en-US" sz="2600" i="1" dirty="0"/>
              <a:t>receptors on pancreatic cells to stimulate secretion</a:t>
            </a:r>
            <a:r>
              <a:rPr lang="en-US" sz="2600" dirty="0"/>
              <a:t> but binds to </a:t>
            </a:r>
            <a:r>
              <a:rPr lang="en-US" sz="2600" i="1" dirty="0"/>
              <a:t>receptors on heart muscle cells to relax them</a:t>
            </a:r>
          </a:p>
        </p:txBody>
      </p:sp>
    </p:spTree>
    <p:extLst>
      <p:ext uri="{BB962C8B-B14F-4D97-AF65-F5344CB8AC3E}">
        <p14:creationId xmlns:p14="http://schemas.microsoft.com/office/powerpoint/2010/main" val="38469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Programmed Cell Death Signaling in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550505"/>
            <a:ext cx="11297920" cy="4382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Important in </a:t>
            </a:r>
            <a:r>
              <a:rPr lang="en-US" sz="3200" b="1" dirty="0"/>
              <a:t>Development</a:t>
            </a:r>
            <a:r>
              <a:rPr lang="en-US" sz="3200" dirty="0"/>
              <a:t> and </a:t>
            </a:r>
            <a:r>
              <a:rPr lang="en-US" sz="3200" b="1" dirty="0"/>
              <a:t>elimination of defective cells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In Development and </a:t>
            </a:r>
            <a:r>
              <a:rPr lang="en-US" sz="3200" b="1" dirty="0"/>
              <a:t>immune responses</a:t>
            </a:r>
            <a:r>
              <a:rPr lang="en-US" sz="3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It is essential to maintain proper cell numbers.  In fighting infections, immune cell numbers increase drastically.  After clearing the infectious agent, these cells will be programmed to death by external signals.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Unlike growth signals, the steps involved in PCD are </a:t>
            </a:r>
            <a:r>
              <a:rPr lang="en-US" sz="3200" i="1" dirty="0"/>
              <a:t>irreversible</a:t>
            </a:r>
            <a:r>
              <a:rPr lang="en-US" sz="3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1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4432" y="608965"/>
            <a:ext cx="8523135" cy="9048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Apoptosis in paw development in mouse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28" y="1891369"/>
            <a:ext cx="10686944" cy="30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7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7365"/>
            <a:ext cx="8752840" cy="8540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Programmed Cell Death in Defective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Cell will become defective if:</a:t>
            </a:r>
          </a:p>
          <a:p>
            <a:pPr lvl="2">
              <a:lnSpc>
                <a:spcPct val="150000"/>
              </a:lnSpc>
            </a:pPr>
            <a:r>
              <a:rPr lang="en-US" sz="3200" b="1" dirty="0"/>
              <a:t>DNA is damaged</a:t>
            </a:r>
          </a:p>
          <a:p>
            <a:pPr lvl="2">
              <a:lnSpc>
                <a:spcPct val="150000"/>
              </a:lnSpc>
            </a:pPr>
            <a:r>
              <a:rPr lang="en-US" sz="3200" b="1" dirty="0"/>
              <a:t>Endoplasmic reticulum becomes stressed</a:t>
            </a:r>
          </a:p>
          <a:p>
            <a:pPr>
              <a:lnSpc>
                <a:spcPct val="150000"/>
              </a:lnSpc>
            </a:pPr>
            <a:r>
              <a:rPr lang="en-US" dirty="0"/>
              <a:t>In both cases they </a:t>
            </a:r>
            <a:r>
              <a:rPr lang="en-US" i="1" dirty="0"/>
              <a:t>initiate signaling cascades </a:t>
            </a:r>
            <a:r>
              <a:rPr lang="en-US" dirty="0"/>
              <a:t>that </a:t>
            </a:r>
            <a:r>
              <a:rPr lang="en-US" i="1" dirty="0"/>
              <a:t>breaks down DNA and mitochondria</a:t>
            </a:r>
            <a:r>
              <a:rPr lang="en-US" dirty="0"/>
              <a:t> leading to </a:t>
            </a:r>
            <a:r>
              <a:rPr lang="en-US" i="1" dirty="0"/>
              <a:t>cell death </a:t>
            </a:r>
            <a:r>
              <a:rPr lang="en-US" dirty="0"/>
              <a:t>(death is in individual cells).</a:t>
            </a:r>
          </a:p>
          <a:p>
            <a:pPr>
              <a:lnSpc>
                <a:spcPct val="150000"/>
              </a:lnSpc>
            </a:pPr>
            <a:r>
              <a:rPr lang="en-US" dirty="0"/>
              <a:t>PCD is </a:t>
            </a:r>
            <a:r>
              <a:rPr lang="en-US" i="1" dirty="0"/>
              <a:t>mediated by proteases </a:t>
            </a:r>
            <a:r>
              <a:rPr lang="en-US" dirty="0"/>
              <a:t>known as </a:t>
            </a:r>
            <a:r>
              <a:rPr lang="en-US" b="1" dirty="0"/>
              <a:t>Caspases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5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99" y="776347"/>
            <a:ext cx="5326402" cy="5546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0913" y="191572"/>
            <a:ext cx="3950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Mating signals in yeast</a:t>
            </a:r>
          </a:p>
        </p:txBody>
      </p:sp>
    </p:spTree>
    <p:extLst>
      <p:ext uri="{BB962C8B-B14F-4D97-AF65-F5344CB8AC3E}">
        <p14:creationId xmlns:p14="http://schemas.microsoft.com/office/powerpoint/2010/main" val="103833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180" y="365126"/>
            <a:ext cx="6263640" cy="8174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Local and long distance signaling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98956" y="32115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8017" y="2193276"/>
            <a:ext cx="942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Local</a:t>
            </a:r>
            <a:r>
              <a:rPr lang="en-US" sz="3200" dirty="0"/>
              <a:t>: </a:t>
            </a:r>
            <a:r>
              <a:rPr lang="en-US" sz="3200" i="1" dirty="0"/>
              <a:t>Paracrine</a:t>
            </a:r>
            <a:r>
              <a:rPr lang="en-US" sz="3200" dirty="0"/>
              <a:t>			     </a:t>
            </a:r>
            <a:r>
              <a:rPr lang="en-US" sz="3200" b="1" dirty="0"/>
              <a:t>Long distance</a:t>
            </a:r>
            <a:r>
              <a:rPr lang="en-US" sz="3200" dirty="0"/>
              <a:t>: </a:t>
            </a:r>
            <a:r>
              <a:rPr lang="en-US" sz="3200" i="1" dirty="0"/>
              <a:t>Endocrine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16" y="2778051"/>
            <a:ext cx="9423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3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839608"/>
            <a:ext cx="5257800" cy="7854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Sutherlands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520" y="3168748"/>
            <a:ext cx="10408920" cy="1306195"/>
          </a:xfrm>
        </p:spPr>
        <p:txBody>
          <a:bodyPr/>
          <a:lstStyle/>
          <a:p>
            <a:r>
              <a:rPr lang="en-US" i="1" dirty="0"/>
              <a:t>Liver cells </a:t>
            </a:r>
            <a:r>
              <a:rPr lang="en-US" dirty="0"/>
              <a:t>+ </a:t>
            </a:r>
            <a:r>
              <a:rPr lang="en-US" i="1" dirty="0"/>
              <a:t>epinephrine</a:t>
            </a:r>
            <a:r>
              <a:rPr lang="en-US" dirty="0"/>
              <a:t>           </a:t>
            </a:r>
            <a:r>
              <a:rPr lang="en-US" i="1" dirty="0"/>
              <a:t>activation</a:t>
            </a:r>
            <a:r>
              <a:rPr lang="en-US" dirty="0"/>
              <a:t> of glycogen phosphorylase</a:t>
            </a:r>
          </a:p>
          <a:p>
            <a:r>
              <a:rPr lang="en-US" i="1" dirty="0"/>
              <a:t>Epinephrine</a:t>
            </a:r>
            <a:r>
              <a:rPr lang="en-US" dirty="0"/>
              <a:t> + </a:t>
            </a:r>
            <a:r>
              <a:rPr lang="en-US" i="1" dirty="0"/>
              <a:t>glycogen phosphorylase</a:t>
            </a:r>
            <a:r>
              <a:rPr lang="en-US" dirty="0"/>
              <a:t>        </a:t>
            </a:r>
            <a:r>
              <a:rPr lang="en-US" i="1" dirty="0"/>
              <a:t>No activation </a:t>
            </a:r>
            <a:r>
              <a:rPr lang="en-US" dirty="0"/>
              <a:t>of enzyme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03773" y="3894814"/>
            <a:ext cx="490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84472" y="3429000"/>
            <a:ext cx="490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80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646479"/>
            <a:ext cx="5257800" cy="76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Three stages of signaling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9" t="1484" r="3935" b="7243"/>
          <a:stretch/>
        </p:blipFill>
        <p:spPr>
          <a:xfrm>
            <a:off x="1273606" y="1608993"/>
            <a:ext cx="9558518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881" y="440104"/>
            <a:ext cx="9176238" cy="7778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Receptors in Plasma membrane and cytosol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Plasma membrane</a:t>
            </a:r>
          </a:p>
          <a:p>
            <a:r>
              <a:rPr lang="en-US" i="1" dirty="0"/>
              <a:t>Extra-cellular</a:t>
            </a:r>
          </a:p>
          <a:p>
            <a:r>
              <a:rPr lang="en-US" dirty="0"/>
              <a:t>Receptors with </a:t>
            </a:r>
            <a:r>
              <a:rPr lang="en-US" i="1" dirty="0"/>
              <a:t>enzymatic activity </a:t>
            </a:r>
            <a:r>
              <a:rPr lang="en-US" dirty="0"/>
              <a:t>(</a:t>
            </a:r>
            <a:r>
              <a:rPr lang="en-US" b="1" dirty="0"/>
              <a:t>Receptor tyrosine kinases</a:t>
            </a:r>
            <a:r>
              <a:rPr lang="en-US" dirty="0"/>
              <a:t>)</a:t>
            </a:r>
          </a:p>
          <a:p>
            <a:r>
              <a:rPr lang="en-US" b="1" dirty="0"/>
              <a:t>G-protein Coupled Receptors</a:t>
            </a:r>
            <a:r>
              <a:rPr lang="en-US" dirty="0"/>
              <a:t> (uses </a:t>
            </a:r>
            <a:r>
              <a:rPr lang="en-US" i="1" dirty="0"/>
              <a:t>hetero-trimeric G-proteins</a:t>
            </a:r>
            <a:r>
              <a:rPr lang="en-US" dirty="0"/>
              <a:t>)</a:t>
            </a:r>
          </a:p>
          <a:p>
            <a:r>
              <a:rPr lang="en-US" b="1" dirty="0"/>
              <a:t>Ligand gated ion channels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Cytosol</a:t>
            </a:r>
          </a:p>
          <a:p>
            <a:r>
              <a:rPr lang="en-US" b="1" dirty="0"/>
              <a:t>Intra-cellular</a:t>
            </a:r>
          </a:p>
          <a:p>
            <a:r>
              <a:rPr lang="en-US" b="1" dirty="0"/>
              <a:t>Steroid</a:t>
            </a:r>
            <a:r>
              <a:rPr lang="en-US" dirty="0"/>
              <a:t> receptors</a:t>
            </a:r>
          </a:p>
        </p:txBody>
      </p:sp>
    </p:spTree>
    <p:extLst>
      <p:ext uri="{BB962C8B-B14F-4D97-AF65-F5344CB8AC3E}">
        <p14:creationId xmlns:p14="http://schemas.microsoft.com/office/powerpoint/2010/main" val="19902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961" y="404517"/>
            <a:ext cx="9818077" cy="6811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Simplified structure of Extra-cellular 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receptors have three domains</a:t>
            </a:r>
          </a:p>
          <a:p>
            <a:r>
              <a:rPr lang="en-US" dirty="0"/>
              <a:t>An </a:t>
            </a:r>
            <a:r>
              <a:rPr lang="en-US" b="1" dirty="0"/>
              <a:t>extra cellular</a:t>
            </a:r>
            <a:r>
              <a:rPr lang="en-US" dirty="0"/>
              <a:t> domain that </a:t>
            </a:r>
            <a:r>
              <a:rPr lang="en-US" i="1" dirty="0"/>
              <a:t>interacts with a ligand/agonist</a:t>
            </a:r>
          </a:p>
          <a:p>
            <a:r>
              <a:rPr lang="en-US" dirty="0"/>
              <a:t>A </a:t>
            </a:r>
            <a:r>
              <a:rPr lang="en-US" b="1" dirty="0"/>
              <a:t>transmembrane</a:t>
            </a:r>
            <a:r>
              <a:rPr lang="en-US" dirty="0"/>
              <a:t> domain</a:t>
            </a:r>
          </a:p>
          <a:p>
            <a:r>
              <a:rPr lang="en-US" dirty="0"/>
              <a:t>A </a:t>
            </a:r>
            <a:r>
              <a:rPr lang="en-US" b="1" dirty="0"/>
              <a:t>cytosolic</a:t>
            </a:r>
            <a:r>
              <a:rPr lang="en-US" dirty="0"/>
              <a:t> domain that </a:t>
            </a:r>
            <a:r>
              <a:rPr lang="en-US" i="1" dirty="0"/>
              <a:t>interacts with signal transducing / regulatory molecules</a:t>
            </a:r>
          </a:p>
        </p:txBody>
      </p:sp>
      <p:sp>
        <p:nvSpPr>
          <p:cNvPr id="6" name="Donut 5"/>
          <p:cNvSpPr/>
          <p:nvPr/>
        </p:nvSpPr>
        <p:spPr>
          <a:xfrm>
            <a:off x="7538787" y="3622431"/>
            <a:ext cx="3205054" cy="3140405"/>
          </a:xfrm>
          <a:prstGeom prst="don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831769" y="4731989"/>
            <a:ext cx="2160000" cy="4680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74950" y="436098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7534" y="455875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921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22080</TotalTime>
  <Words>713</Words>
  <Application>Microsoft Office PowerPoint</Application>
  <PresentationFormat>Widescreen</PresentationFormat>
  <Paragraphs>126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Mangal</vt:lpstr>
      <vt:lpstr>Times New Roman</vt:lpstr>
      <vt:lpstr>Office Theme</vt:lpstr>
      <vt:lpstr>PowerPoint Presentation</vt:lpstr>
      <vt:lpstr>Key concepts to be learned</vt:lpstr>
      <vt:lpstr>Characteristics of signaling molecule</vt:lpstr>
      <vt:lpstr>PowerPoint Presentation</vt:lpstr>
      <vt:lpstr>Local and long distance signaling </vt:lpstr>
      <vt:lpstr>Sutherlands experiment</vt:lpstr>
      <vt:lpstr>Three stages of signaling</vt:lpstr>
      <vt:lpstr>Receptors in Plasma membrane and cytosol</vt:lpstr>
      <vt:lpstr>Simplified structure of Extra-cellular Receptors</vt:lpstr>
      <vt:lpstr>Receptor tyrosine kinases signaling</vt:lpstr>
      <vt:lpstr>RTK-Signaling - 1</vt:lpstr>
      <vt:lpstr>RTK-Signaling - 2</vt:lpstr>
      <vt:lpstr>GPCR- basic structure</vt:lpstr>
      <vt:lpstr>GPCR Signaling- birds view</vt:lpstr>
      <vt:lpstr>Ion-channels - Signaling</vt:lpstr>
      <vt:lpstr>Cytosolic receptors - Signaling</vt:lpstr>
      <vt:lpstr>Ligand-Receptor interactions in Chemistry and Biology</vt:lpstr>
      <vt:lpstr>Importance of signal amplification</vt:lpstr>
      <vt:lpstr>Signal amplification pathways</vt:lpstr>
      <vt:lpstr>Signal responses</vt:lpstr>
      <vt:lpstr>Protein phosphorylation cascades</vt:lpstr>
      <vt:lpstr>Phosphorylation cascades – gene regulation</vt:lpstr>
      <vt:lpstr>G proteins produce second messenger cAMP </vt:lpstr>
      <vt:lpstr>G-Proteins as molecular switches</vt:lpstr>
      <vt:lpstr>PowerPoint Presentation</vt:lpstr>
      <vt:lpstr>G-proteins can also produce DAG, InsP3, Ca2+</vt:lpstr>
      <vt:lpstr>Signal specificity and diversity</vt:lpstr>
      <vt:lpstr>Adapter molecules play a role in branched signaling</vt:lpstr>
      <vt:lpstr>Regulation of cell signaling</vt:lpstr>
      <vt:lpstr>Programmed Cell Death Signaling in Development</vt:lpstr>
      <vt:lpstr>Apoptosis in paw development in mouse</vt:lpstr>
      <vt:lpstr>Programmed Cell Death in Defective Cells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Sabu John</cp:lastModifiedBy>
  <cp:revision>87</cp:revision>
  <dcterms:created xsi:type="dcterms:W3CDTF">2018-01-09T10:48:27Z</dcterms:created>
  <dcterms:modified xsi:type="dcterms:W3CDTF">2018-02-22T12:56:37Z</dcterms:modified>
</cp:coreProperties>
</file>